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slideLayouts/slideLayout10.xml" ContentType="application/vnd.openxmlformats-officedocument.presentationml.slideLayout+xml"/>
  <Override PartName="/ppt/theme/theme5.xml" ContentType="application/vnd.openxmlformats-officedocument.theme+xml"/>
  <Override PartName="/ppt/slideLayouts/slideLayout11.xml" ContentType="application/vnd.openxmlformats-officedocument.presentationml.slideLayout+xml"/>
  <Override PartName="/ppt/theme/theme6.xml" ContentType="application/vnd.openxmlformats-officedocument.theme+xml"/>
  <Override PartName="/ppt/slideLayouts/slideLayout12.xml" ContentType="application/vnd.openxmlformats-officedocument.presentationml.slideLayout+xml"/>
  <Override PartName="/ppt/theme/theme7.xml" ContentType="application/vnd.openxmlformats-officedocument.theme+xml"/>
  <Override PartName="/ppt/slideLayouts/slideLayout13.xml" ContentType="application/vnd.openxmlformats-officedocument.presentationml.slideLayout+xml"/>
  <Override PartName="/ppt/theme/theme8.xml" ContentType="application/vnd.openxmlformats-officedocument.theme+xml"/>
  <Override PartName="/ppt/slideLayouts/slideLayout14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8" r:id="rId4"/>
    <p:sldMasterId id="2147483664" r:id="rId5"/>
    <p:sldMasterId id="2147483851" r:id="rId6"/>
    <p:sldMasterId id="2147483861" r:id="rId7"/>
    <p:sldMasterId id="2147483670" r:id="rId8"/>
    <p:sldMasterId id="2147483678" r:id="rId9"/>
    <p:sldMasterId id="2147483864" r:id="rId10"/>
    <p:sldMasterId id="2147483672" r:id="rId11"/>
    <p:sldMasterId id="2147483866" r:id="rId12"/>
  </p:sldMasterIdLst>
  <p:notesMasterIdLst>
    <p:notesMasterId r:id="rId23"/>
  </p:notesMasterIdLst>
  <p:handoutMasterIdLst>
    <p:handoutMasterId r:id="rId24"/>
  </p:handoutMasterIdLst>
  <p:sldIdLst>
    <p:sldId id="431" r:id="rId13"/>
    <p:sldId id="548" r:id="rId14"/>
    <p:sldId id="550" r:id="rId15"/>
    <p:sldId id="552" r:id="rId16"/>
    <p:sldId id="491" r:id="rId17"/>
    <p:sldId id="541" r:id="rId18"/>
    <p:sldId id="551" r:id="rId19"/>
    <p:sldId id="549" r:id="rId20"/>
    <p:sldId id="553" r:id="rId21"/>
    <p:sldId id="539" r:id="rId22"/>
  </p:sldIdLst>
  <p:sldSz cx="9144000" cy="5143500" type="screen16x9"/>
  <p:notesSz cx="7010400" cy="92964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FE9470B-AAA0-4B6F-8F22-EEC5D0AE9DF9}">
          <p14:sldIdLst>
            <p14:sldId id="431"/>
            <p14:sldId id="548"/>
          </p14:sldIdLst>
        </p14:section>
        <p14:section name="Untitled Section" id="{A8F7BF17-84A5-43F1-B8F7-48BAB17E60D9}">
          <p14:sldIdLst>
            <p14:sldId id="550"/>
            <p14:sldId id="552"/>
            <p14:sldId id="491"/>
            <p14:sldId id="541"/>
            <p14:sldId id="551"/>
            <p14:sldId id="549"/>
            <p14:sldId id="553"/>
            <p14:sldId id="53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 DeNunzio" initials="MD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1F20"/>
    <a:srgbClr val="C00000"/>
    <a:srgbClr val="595959"/>
    <a:srgbClr val="B9242A"/>
    <a:srgbClr val="A8101F"/>
    <a:srgbClr val="ECECEA"/>
    <a:srgbClr val="E6E6E6"/>
    <a:srgbClr val="DB202C"/>
    <a:srgbClr val="BD1D27"/>
    <a:srgbClr val="691B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59" autoAdjust="0"/>
    <p:restoredTop sz="88580" autoAdjust="0"/>
  </p:normalViewPr>
  <p:slideViewPr>
    <p:cSldViewPr snapToGrid="0" snapToObjects="1">
      <p:cViewPr varScale="1">
        <p:scale>
          <a:sx n="95" d="100"/>
          <a:sy n="95" d="100"/>
        </p:scale>
        <p:origin x="522" y="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2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9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5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7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03EC2291-6B67-6F43-B658-89BCABFCDE35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B194B4D-4CA1-0244-B5BF-30CC2800542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4917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2.png>
</file>

<file path=ppt/media/image3.jpeg>
</file>

<file path=ppt/media/image4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714D06C8-12BB-8D46-9F94-179D66834F58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21DFC0F-C2D6-4D4F-833C-833AEE8F68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321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ACFF08-27F9-4892-8FC6-D3DC074EA404}" type="slidenum">
              <a:rPr lang="en-IN" smtClean="0"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39638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DFC0F-C2D6-4D4F-833C-833AEE8F68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299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DFC0F-C2D6-4D4F-833C-833AEE8F68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352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DFC0F-C2D6-4D4F-833C-833AEE8F68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592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DFC0F-C2D6-4D4F-833C-833AEE8F68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956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DFC0F-C2D6-4D4F-833C-833AEE8F68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448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DFC0F-C2D6-4D4F-833C-833AEE8F68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2217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1DFC0F-C2D6-4D4F-833C-833AEE8F68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85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84976-F0D4-2546-96AF-47980C4D2B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539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57463" y="2601912"/>
            <a:ext cx="8021637" cy="15884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 b="0" i="0" baseline="0">
                <a:solidFill>
                  <a:srgbClr val="C00000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342900" indent="0">
              <a:buNone/>
              <a:defRPr sz="4800" b="0" i="0">
                <a:latin typeface="Helvetica" charset="0"/>
                <a:ea typeface="Helvetica" charset="0"/>
                <a:cs typeface="Helvetica" charset="0"/>
              </a:defRPr>
            </a:lvl2pPr>
            <a:lvl3pPr marL="685800" indent="0">
              <a:buNone/>
              <a:defRPr sz="4800" b="0" i="0">
                <a:latin typeface="Helvetica" charset="0"/>
                <a:ea typeface="Helvetica" charset="0"/>
                <a:cs typeface="Helvetica" charset="0"/>
              </a:defRPr>
            </a:lvl3pPr>
            <a:lvl4pPr marL="1028700" indent="0">
              <a:buNone/>
              <a:defRPr sz="4800" b="0" i="0">
                <a:latin typeface="Helvetica" charset="0"/>
                <a:ea typeface="Helvetica" charset="0"/>
                <a:cs typeface="Helvetica" charset="0"/>
              </a:defRPr>
            </a:lvl4pPr>
            <a:lvl5pPr marL="1371600" indent="0">
              <a:buNone/>
              <a:defRPr sz="4800" b="0" i="0"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add title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57463" y="4236652"/>
            <a:ext cx="6985000" cy="590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 i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342900" indent="0">
              <a:buNone/>
              <a:defRPr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0">
              <a:buNone/>
              <a:defRPr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028700" indent="0">
              <a:buNone/>
              <a:defRPr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371600" indent="0">
              <a:buNone/>
              <a:defRPr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</p:spTree>
    <p:extLst>
      <p:ext uri="{BB962C8B-B14F-4D97-AF65-F5344CB8AC3E}">
        <p14:creationId xmlns:p14="http://schemas.microsoft.com/office/powerpoint/2010/main" val="2120795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op 2 Column Bot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53768" cy="1984248"/>
          </a:xfrm>
          <a:prstGeom prst="rect">
            <a:avLst/>
          </a:prstGeom>
        </p:spPr>
        <p:txBody>
          <a:bodyPr vert="horz"/>
          <a:lstStyle>
            <a:lvl1pPr>
              <a:defRPr b="0" i="0">
                <a:latin typeface="Helvetica Light" charset="0"/>
              </a:defRPr>
            </a:lvl1pPr>
          </a:lstStyle>
          <a:p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0" y="2085647"/>
            <a:ext cx="8971280" cy="4381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000" b="0" i="0">
                <a:solidFill>
                  <a:srgbClr val="C00000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3"/>
          <p:cNvSpPr>
            <a:spLocks noGrp="1"/>
          </p:cNvSpPr>
          <p:nvPr>
            <p:ph type="body" sz="quarter" idx="40"/>
          </p:nvPr>
        </p:nvSpPr>
        <p:spPr>
          <a:xfrm>
            <a:off x="701293" y="2766104"/>
            <a:ext cx="3593629" cy="171091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" name="Text Placeholder 3"/>
          <p:cNvSpPr>
            <a:spLocks noGrp="1"/>
          </p:cNvSpPr>
          <p:nvPr>
            <p:ph type="body" sz="quarter" idx="41"/>
          </p:nvPr>
        </p:nvSpPr>
        <p:spPr>
          <a:xfrm>
            <a:off x="4836687" y="2766104"/>
            <a:ext cx="3593629" cy="171091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02367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op 3 Column Bot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2"/>
            <a:ext cx="9144000" cy="1985598"/>
          </a:xfrm>
          <a:prstGeom prst="rect">
            <a:avLst/>
          </a:prstGeom>
        </p:spPr>
        <p:txBody>
          <a:bodyPr vert="horz"/>
          <a:lstStyle>
            <a:lvl1pPr>
              <a:defRPr b="0" i="0">
                <a:latin typeface="Helvetica Light" charset="0"/>
              </a:defRPr>
            </a:lvl1pPr>
          </a:lstStyle>
          <a:p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0" y="2074073"/>
            <a:ext cx="9144000" cy="4381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000" b="0" i="0" baseline="0">
                <a:solidFill>
                  <a:srgbClr val="C00000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305947" y="2639553"/>
            <a:ext cx="2559394" cy="17798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12758" y="2639553"/>
            <a:ext cx="2559394" cy="17798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49709" y="2639553"/>
            <a:ext cx="2559394" cy="17798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59960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497975" y="1608881"/>
            <a:ext cx="3101513" cy="25932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500" b="0" i="0" baseline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457200" indent="0">
              <a:buNone/>
              <a:defRPr sz="3600" b="0" i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914400" indent="0">
              <a:buNone/>
              <a:defRPr sz="3600" b="0" i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1371600" indent="0">
              <a:buNone/>
              <a:defRPr sz="3600" b="0" i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1828800" indent="0">
              <a:buNone/>
              <a:defRPr sz="3600" b="0" i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here to add title</a:t>
            </a:r>
          </a:p>
        </p:txBody>
      </p:sp>
    </p:spTree>
    <p:extLst>
      <p:ext uri="{BB962C8B-B14F-4D97-AF65-F5344CB8AC3E}">
        <p14:creationId xmlns:p14="http://schemas.microsoft.com/office/powerpoint/2010/main" val="688396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/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746758" y="2166937"/>
            <a:ext cx="7650484" cy="8096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500" b="0" i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</a:lstStyle>
          <a:p>
            <a:pPr lvl="0"/>
            <a:r>
              <a:rPr lang="en-US" dirty="0"/>
              <a:t>Click here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74308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/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746758" y="2166937"/>
            <a:ext cx="7650484" cy="8096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500" b="0" i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</a:lstStyle>
          <a:p>
            <a:pPr lvl="0"/>
            <a:r>
              <a:rPr lang="en-US" dirty="0"/>
              <a:t>Click here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16050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104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74638"/>
            <a:ext cx="9144000" cy="573859"/>
          </a:xfrm>
          <a:prstGeom prst="rect">
            <a:avLst/>
          </a:prstGeom>
        </p:spPr>
        <p:txBody>
          <a:bodyPr/>
          <a:lstStyle>
            <a:lvl1pPr>
              <a:defRPr lang="en-US" sz="3000" b="0" i="0" kern="1200" smtClean="0">
                <a:solidFill>
                  <a:srgbClr val="C00000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0"/>
          </p:nvPr>
        </p:nvSpPr>
        <p:spPr>
          <a:xfrm>
            <a:off x="628650" y="1583267"/>
            <a:ext cx="3598862" cy="291253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1"/>
          </p:nvPr>
        </p:nvSpPr>
        <p:spPr>
          <a:xfrm>
            <a:off x="4665133" y="1583267"/>
            <a:ext cx="3843867" cy="2912533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28650" y="1012824"/>
            <a:ext cx="7886700" cy="4773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74638"/>
            <a:ext cx="9144000" cy="573859"/>
          </a:xfrm>
          <a:prstGeom prst="rect">
            <a:avLst/>
          </a:prstGeom>
        </p:spPr>
        <p:txBody>
          <a:bodyPr/>
          <a:lstStyle>
            <a:lvl1pPr>
              <a:defRPr lang="en-US" sz="3000" b="0" i="0" kern="1200" smtClean="0">
                <a:solidFill>
                  <a:srgbClr val="C00000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28650" y="1012824"/>
            <a:ext cx="7886700" cy="20186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2478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74638"/>
            <a:ext cx="9144000" cy="573859"/>
          </a:xfrm>
          <a:prstGeom prst="rect">
            <a:avLst/>
          </a:prstGeom>
        </p:spPr>
        <p:txBody>
          <a:bodyPr/>
          <a:lstStyle>
            <a:lvl1pPr>
              <a:defRPr lang="en-US" sz="3000" b="0" i="0" kern="1200" smtClean="0">
                <a:solidFill>
                  <a:srgbClr val="C00000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28650" y="1012824"/>
            <a:ext cx="3655026" cy="20186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4502710" y="1012824"/>
            <a:ext cx="11625" cy="3174562"/>
          </a:xfrm>
          <a:prstGeom prst="line">
            <a:avLst/>
          </a:prstGeom>
          <a:noFill/>
          <a:ln w="12700" cmpd="sng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860324" y="1012824"/>
            <a:ext cx="3655026" cy="20186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74638"/>
            <a:ext cx="9144000" cy="582097"/>
          </a:xfrm>
          <a:prstGeom prst="rect">
            <a:avLst/>
          </a:prstGeom>
        </p:spPr>
        <p:txBody>
          <a:bodyPr/>
          <a:lstStyle>
            <a:lvl1pPr>
              <a:defRPr lang="en-US" sz="3000" b="0" i="0" kern="1200" dirty="0" smtClean="0">
                <a:solidFill>
                  <a:srgbClr val="C00000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305947" y="1012824"/>
            <a:ext cx="2559394" cy="20186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12758" y="1012824"/>
            <a:ext cx="2559394" cy="20186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49709" y="1012824"/>
            <a:ext cx="2559394" cy="20186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086689" y="1031155"/>
            <a:ext cx="18836" cy="3559895"/>
          </a:xfrm>
          <a:prstGeom prst="line">
            <a:avLst/>
          </a:prstGeom>
          <a:noFill/>
          <a:ln w="12700" cmpd="sng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cxnSp>
        <p:nvCxnSpPr>
          <p:cNvPr id="8" name="Straight Connector 7"/>
          <p:cNvCxnSpPr/>
          <p:nvPr userDrawn="1"/>
        </p:nvCxnSpPr>
        <p:spPr>
          <a:xfrm>
            <a:off x="3057525" y="1031155"/>
            <a:ext cx="18836" cy="3559895"/>
          </a:xfrm>
          <a:prstGeom prst="line">
            <a:avLst/>
          </a:prstGeom>
          <a:noFill/>
          <a:ln w="12700" cmpd="sng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77350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184160-3A09-4A0F-BC51-74372A296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BB7F4-0D18-4EDF-898B-DB23C5EDAE6B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74E05C-5B62-4A67-B550-99984E0C8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555EE-5D10-41FE-9F51-9F2D309B7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EB001-648E-439E-8BAB-B803E593ED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494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Copy R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-9767" y="0"/>
            <a:ext cx="4444608" cy="4764024"/>
          </a:xfrm>
          <a:prstGeom prst="rect">
            <a:avLst/>
          </a:prstGeom>
        </p:spPr>
        <p:txBody>
          <a:bodyPr vert="horz"/>
          <a:lstStyle>
            <a:lvl1pPr>
              <a:defRPr b="0" i="0">
                <a:latin typeface="Helvetica Light" charset="0"/>
              </a:defRPr>
            </a:lvl1pPr>
          </a:lstStyle>
          <a:p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921251" y="410394"/>
            <a:ext cx="3673475" cy="4381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C00000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921251" y="1004586"/>
            <a:ext cx="3673475" cy="3402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2440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Left Image R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699392" y="0"/>
            <a:ext cx="4444608" cy="4764024"/>
          </a:xfrm>
          <a:prstGeom prst="rect">
            <a:avLst/>
          </a:prstGeom>
        </p:spPr>
        <p:txBody>
          <a:bodyPr vert="horz"/>
          <a:lstStyle>
            <a:lvl1pPr>
              <a:defRPr b="0" i="0">
                <a:latin typeface="Helvetica Light" charset="0"/>
              </a:defRPr>
            </a:lvl1pPr>
          </a:lstStyle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511810" y="391344"/>
            <a:ext cx="3673475" cy="4381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C00000"/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511809" y="1004586"/>
            <a:ext cx="3673475" cy="3402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1pPr>
            <a:lvl2pPr marL="171450" indent="-171450">
              <a:buFont typeface="Arial" charset="0"/>
              <a:buChar char="•"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2pPr>
            <a:lvl3pPr marL="365760" indent="-182880">
              <a:buFont typeface=".AppleSystemUIFont" charset="-120"/>
              <a:buChar char="–"/>
              <a:defRPr sz="10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3pPr>
            <a:lvl4pPr marL="548640" indent="-182880">
              <a:buFont typeface="Arial" charset="0"/>
              <a:buChar char="•"/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4pPr>
            <a:lvl5pPr marL="731520" indent="-182880">
              <a:defRPr sz="900" b="0" i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0818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12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034" y="429769"/>
            <a:ext cx="2732230" cy="963902"/>
          </a:xfrm>
          <a:prstGeom prst="rect">
            <a:avLst/>
          </a:prstGeom>
        </p:spPr>
      </p:pic>
      <p:cxnSp>
        <p:nvCxnSpPr>
          <p:cNvPr id="4" name="Straight Connector 3"/>
          <p:cNvCxnSpPr/>
          <p:nvPr userDrawn="1"/>
        </p:nvCxnSpPr>
        <p:spPr>
          <a:xfrm>
            <a:off x="559610" y="2414016"/>
            <a:ext cx="1497790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8798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73" r:id="rId2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767262"/>
            <a:ext cx="9144000" cy="376238"/>
          </a:xfrm>
          <a:prstGeom prst="rect">
            <a:avLst/>
          </a:prstGeom>
          <a:solidFill>
            <a:srgbClr val="ECECE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Helvetica Light" charset="0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8539149" y="4862988"/>
            <a:ext cx="176256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0A52FF5E-384C-654F-BC85-B661B40A616C}" type="slidenum">
              <a:rPr lang="en-US" sz="750" b="0" i="0" smtClean="0">
                <a:latin typeface="Helvetica Light" charset="0"/>
              </a:rPr>
              <a:t>‹#›</a:t>
            </a:fld>
            <a:endParaRPr lang="en-US" sz="750" b="0" i="0" dirty="0">
              <a:latin typeface="Helvetica 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202" y="4810547"/>
            <a:ext cx="2530573" cy="31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575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68" r:id="rId2"/>
    <p:sldLayoutId id="2147483869" r:id="rId3"/>
    <p:sldLayoutId id="2147483870" r:id="rId4"/>
    <p:sldLayoutId id="2147483872" r:id="rId5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4767262"/>
            <a:ext cx="9144000" cy="376238"/>
          </a:xfrm>
          <a:prstGeom prst="rect">
            <a:avLst/>
          </a:prstGeom>
          <a:solidFill>
            <a:srgbClr val="ECECE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Helvetica Light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8539149" y="4862988"/>
            <a:ext cx="176256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0A52FF5E-384C-654F-BC85-B661B40A616C}" type="slidenum">
              <a:rPr lang="en-US" sz="750" b="0" i="0" smtClean="0">
                <a:latin typeface="Helvetica Light" charset="0"/>
              </a:rPr>
              <a:t>‹#›</a:t>
            </a:fld>
            <a:endParaRPr lang="en-US" sz="750" b="0" i="0" dirty="0">
              <a:latin typeface="Helvetica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202" y="4810547"/>
            <a:ext cx="2530573" cy="31051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145"/>
            <a:ext cx="4443984" cy="477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698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4767262"/>
            <a:ext cx="9144000" cy="376238"/>
          </a:xfrm>
          <a:prstGeom prst="rect">
            <a:avLst/>
          </a:prstGeom>
          <a:solidFill>
            <a:srgbClr val="ECECE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Helvetica Light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8539149" y="4862988"/>
            <a:ext cx="176256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0A52FF5E-384C-654F-BC85-B661B40A616C}" type="slidenum">
              <a:rPr lang="en-US" sz="750" b="0" i="0" smtClean="0">
                <a:latin typeface="Helvetica Light" charset="0"/>
              </a:rPr>
              <a:t>‹#›</a:t>
            </a:fld>
            <a:endParaRPr lang="en-US" sz="750" b="0" i="0" dirty="0">
              <a:latin typeface="Helvetica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202" y="4810547"/>
            <a:ext cx="2530573" cy="31051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00016" y="-9145"/>
            <a:ext cx="4443984" cy="477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63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4767262"/>
            <a:ext cx="9144000" cy="376238"/>
          </a:xfrm>
          <a:prstGeom prst="rect">
            <a:avLst/>
          </a:prstGeom>
          <a:solidFill>
            <a:srgbClr val="ECECE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Helvetica Light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8539149" y="4862988"/>
            <a:ext cx="176256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0A52FF5E-384C-654F-BC85-B661B40A616C}" type="slidenum">
              <a:rPr lang="en-US" sz="750" b="0" i="0" smtClean="0">
                <a:latin typeface="Helvetica Light" charset="0"/>
              </a:rPr>
              <a:t>‹#›</a:t>
            </a:fld>
            <a:endParaRPr lang="en-US" sz="750" b="0" i="0" dirty="0">
              <a:latin typeface="Helvetica Light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202" y="4810547"/>
            <a:ext cx="2530573" cy="31051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3999" cy="1984248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4572000" y="2773028"/>
            <a:ext cx="0" cy="1789000"/>
          </a:xfrm>
          <a:prstGeom prst="line">
            <a:avLst/>
          </a:prstGeom>
          <a:noFill/>
          <a:ln w="12700" cmpd="sng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94172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1100" y="2038449"/>
            <a:ext cx="4229100" cy="1009650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3067449" y="2692005"/>
            <a:ext cx="0" cy="1789000"/>
          </a:xfrm>
          <a:prstGeom prst="line">
            <a:avLst/>
          </a:prstGeom>
          <a:noFill/>
          <a:ln w="12700" cmpd="sng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cxnSp>
        <p:nvCxnSpPr>
          <p:cNvPr id="17" name="Straight Connector 16"/>
          <p:cNvCxnSpPr/>
          <p:nvPr userDrawn="1"/>
        </p:nvCxnSpPr>
        <p:spPr>
          <a:xfrm>
            <a:off x="6086689" y="2692005"/>
            <a:ext cx="0" cy="1789000"/>
          </a:xfrm>
          <a:prstGeom prst="line">
            <a:avLst/>
          </a:prstGeom>
          <a:noFill/>
          <a:ln w="12700" cmpd="sng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9" cy="1975104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0" y="4767262"/>
            <a:ext cx="9144000" cy="376238"/>
          </a:xfrm>
          <a:prstGeom prst="rect">
            <a:avLst/>
          </a:prstGeom>
          <a:solidFill>
            <a:srgbClr val="ECECE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 dirty="0">
              <a:latin typeface="Helvetica Ligh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8539149" y="4862988"/>
            <a:ext cx="176256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0A52FF5E-384C-654F-BC85-B661B40A616C}" type="slidenum">
              <a:rPr lang="en-US" sz="750" b="0" i="0" smtClean="0">
                <a:latin typeface="Helvetica Light" charset="0"/>
              </a:rPr>
              <a:t>‹#›</a:t>
            </a:fld>
            <a:endParaRPr lang="en-US" sz="750" b="0" i="0" dirty="0">
              <a:latin typeface="Helvetica Light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202" y="4810547"/>
            <a:ext cx="2530573" cy="31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726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1100" y="2038449"/>
            <a:ext cx="4229100" cy="100965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3712" y="-34724"/>
            <a:ext cx="9497028" cy="517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995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1100" y="2038449"/>
            <a:ext cx="4229100" cy="100965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4725"/>
            <a:ext cx="9144000" cy="517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1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ubversion.perficient.com/svn/nagpur_qa_automation/trunk/Frameworks/SeleniumFramework/PrftNgpGDCFrameworkVersion-2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owserstack.com/automate/java#getting-starte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57463" y="2601913"/>
            <a:ext cx="7939405" cy="843814"/>
          </a:xfrm>
        </p:spPr>
        <p:txBody>
          <a:bodyPr/>
          <a:lstStyle/>
          <a:p>
            <a:pPr algn="ctr"/>
            <a:r>
              <a:rPr lang="en-US" sz="3600" b="1" dirty="0">
                <a:latin typeface="+mj-lt"/>
              </a:rPr>
              <a:t>Selenium Framework Overview</a:t>
            </a:r>
          </a:p>
        </p:txBody>
      </p:sp>
    </p:spTree>
    <p:extLst>
      <p:ext uri="{BB962C8B-B14F-4D97-AF65-F5344CB8AC3E}">
        <p14:creationId xmlns:p14="http://schemas.microsoft.com/office/powerpoint/2010/main" val="404839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D227B4-FF3F-1C4C-998A-9B72A29A894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2000" contras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2860" y="-10222"/>
            <a:ext cx="9189720" cy="516394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97764" y="3134106"/>
            <a:ext cx="7152159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50" dirty="0">
                <a:solidFill>
                  <a:schemeClr val="bg1"/>
                </a:solidFill>
                <a:latin typeface="Calibri" panose="020F0502020204030204" pitchFamily="34" charset="0"/>
                <a:ea typeface="Halis R Light" charset="0"/>
                <a:cs typeface="Calibri" panose="020F0502020204030204" pitchFamily="34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344654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7BB384-CE10-4448-AA96-25C19B1CD0B7}"/>
              </a:ext>
            </a:extLst>
          </p:cNvPr>
          <p:cNvSpPr/>
          <p:nvPr/>
        </p:nvSpPr>
        <p:spPr>
          <a:xfrm>
            <a:off x="1118030" y="0"/>
            <a:ext cx="1938710" cy="5143500"/>
          </a:xfrm>
          <a:prstGeom prst="rect">
            <a:avLst/>
          </a:prstGeom>
          <a:solidFill>
            <a:srgbClr val="346166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9F26CB-3628-404E-89CD-611768BC1316}"/>
              </a:ext>
            </a:extLst>
          </p:cNvPr>
          <p:cNvSpPr/>
          <p:nvPr/>
        </p:nvSpPr>
        <p:spPr>
          <a:xfrm>
            <a:off x="-15979" y="107"/>
            <a:ext cx="2444854" cy="5143500"/>
          </a:xfrm>
          <a:prstGeom prst="rect">
            <a:avLst/>
          </a:prstGeom>
          <a:solidFill>
            <a:srgbClr val="C5282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5BB2A1-7CF0-4D5C-9AC8-3E9C3EE1509E}"/>
              </a:ext>
            </a:extLst>
          </p:cNvPr>
          <p:cNvSpPr/>
          <p:nvPr/>
        </p:nvSpPr>
        <p:spPr>
          <a:xfrm>
            <a:off x="3203142" y="2027314"/>
            <a:ext cx="4634893" cy="3535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>
              <a:spcBef>
                <a:spcPts val="1050"/>
              </a:spcBef>
              <a:buClr>
                <a:schemeClr val="accent1"/>
              </a:buClr>
              <a:defRPr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Halis R Light" panose="02000505040000020004" charset="0"/>
              </a:rPr>
              <a:t>Framework Features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AA96A6-E068-45E8-BD04-EEB319FFEA26}"/>
              </a:ext>
            </a:extLst>
          </p:cNvPr>
          <p:cNvSpPr txBox="1"/>
          <p:nvPr/>
        </p:nvSpPr>
        <p:spPr>
          <a:xfrm>
            <a:off x="1899044" y="2042506"/>
            <a:ext cx="1008238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fontAlgn="base"/>
            <a:r>
              <a:rPr lang="en-US" sz="1500" b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D07AE6-3446-4B1A-9ED1-5E7BF5977C01}"/>
              </a:ext>
            </a:extLst>
          </p:cNvPr>
          <p:cNvSpPr txBox="1"/>
          <p:nvPr/>
        </p:nvSpPr>
        <p:spPr>
          <a:xfrm>
            <a:off x="1899044" y="2397800"/>
            <a:ext cx="1008238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fontAlgn="base"/>
            <a:r>
              <a:rPr lang="en-US" sz="1500" b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F10045-CDD2-41DD-B729-6CB40FEBA256}"/>
              </a:ext>
            </a:extLst>
          </p:cNvPr>
          <p:cNvSpPr/>
          <p:nvPr/>
        </p:nvSpPr>
        <p:spPr>
          <a:xfrm>
            <a:off x="3203142" y="2380860"/>
            <a:ext cx="4634893" cy="3535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>
              <a:spcBef>
                <a:spcPts val="1050"/>
              </a:spcBef>
              <a:buClr>
                <a:schemeClr val="accent1"/>
              </a:buClr>
              <a:defRPr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Halis R Light" panose="02000505040000020004" charset="0"/>
              </a:rPr>
              <a:t>How to setup the framework on your local system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4A034D4-2551-4FCE-B2C9-B423D1D655FB}"/>
              </a:ext>
            </a:extLst>
          </p:cNvPr>
          <p:cNvCxnSpPr>
            <a:cxnSpLocks/>
          </p:cNvCxnSpPr>
          <p:nvPr/>
        </p:nvCxnSpPr>
        <p:spPr>
          <a:xfrm flipV="1">
            <a:off x="2428875" y="2362601"/>
            <a:ext cx="4634893" cy="232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37153B2-864E-4D0A-B2C1-D6F4B8672D19}"/>
              </a:ext>
            </a:extLst>
          </p:cNvPr>
          <p:cNvCxnSpPr>
            <a:cxnSpLocks/>
          </p:cNvCxnSpPr>
          <p:nvPr/>
        </p:nvCxnSpPr>
        <p:spPr>
          <a:xfrm flipV="1">
            <a:off x="2429986" y="2743232"/>
            <a:ext cx="4634893" cy="232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>
            <a:extLst>
              <a:ext uri="{FF2B5EF4-FFF2-40B4-BE49-F238E27FC236}">
                <a16:creationId xmlns:a16="http://schemas.microsoft.com/office/drawing/2014/main" id="{D60AFC26-3BD4-4FE7-B738-E04B53DD73AA}"/>
              </a:ext>
            </a:extLst>
          </p:cNvPr>
          <p:cNvSpPr txBox="1">
            <a:spLocks/>
          </p:cNvSpPr>
          <p:nvPr/>
        </p:nvSpPr>
        <p:spPr>
          <a:xfrm>
            <a:off x="469107" y="2348431"/>
            <a:ext cx="1964202" cy="652463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775" b="1" dirty="0">
                <a:solidFill>
                  <a:schemeClr val="bg1"/>
                </a:solidFill>
                <a:latin typeface="Gulim" panose="020B0600000101010101" pitchFamily="34" charset="-127"/>
                <a:ea typeface="Gulim" panose="020B0600000101010101" pitchFamily="34" charset="-127"/>
                <a:cs typeface="Calibri Light" panose="020F0302020204030204" pitchFamily="34" charset="0"/>
              </a:rPr>
              <a:t>Agenda</a:t>
            </a:r>
          </a:p>
          <a:p>
            <a:r>
              <a:rPr lang="en-US" sz="1200" dirty="0">
                <a:solidFill>
                  <a:srgbClr val="C52828"/>
                </a:solidFill>
                <a:latin typeface="Gulim" panose="020B0600000101010101" pitchFamily="34" charset="-127"/>
                <a:ea typeface="Gulim" panose="020B0600000101010101" pitchFamily="34" charset="-127"/>
                <a:cs typeface="Calibri Light" panose="020F0302020204030204" pitchFamily="34" charset="0"/>
              </a:rPr>
              <a:t>@ Perficient Nagpur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309CC0-AF3D-4DAC-9E88-1B7AF2D82610}"/>
              </a:ext>
            </a:extLst>
          </p:cNvPr>
          <p:cNvSpPr txBox="1"/>
          <p:nvPr/>
        </p:nvSpPr>
        <p:spPr>
          <a:xfrm>
            <a:off x="1900721" y="2781314"/>
            <a:ext cx="1008238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fontAlgn="base"/>
            <a:r>
              <a:rPr lang="en-US" sz="1500" b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07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BEB95D-5891-4E9A-BB8B-985A82AB0BC8}"/>
              </a:ext>
            </a:extLst>
          </p:cNvPr>
          <p:cNvSpPr/>
          <p:nvPr/>
        </p:nvSpPr>
        <p:spPr>
          <a:xfrm>
            <a:off x="3214867" y="2764374"/>
            <a:ext cx="4634893" cy="3535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>
              <a:spcBef>
                <a:spcPts val="1050"/>
              </a:spcBef>
              <a:buClr>
                <a:schemeClr val="accent1"/>
              </a:buClr>
              <a:defRPr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Halis R Light" panose="02000505040000020004" charset="0"/>
              </a:rPr>
              <a:t>How to use the framework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EB996C0-2A24-4F2C-8D6F-C4951C2D29BA}"/>
              </a:ext>
            </a:extLst>
          </p:cNvPr>
          <p:cNvCxnSpPr>
            <a:cxnSpLocks/>
          </p:cNvCxnSpPr>
          <p:nvPr/>
        </p:nvCxnSpPr>
        <p:spPr>
          <a:xfrm flipV="1">
            <a:off x="2481903" y="3126746"/>
            <a:ext cx="4634893" cy="232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8290662-C480-4F71-B918-A057A83B2C39}"/>
              </a:ext>
            </a:extLst>
          </p:cNvPr>
          <p:cNvCxnSpPr>
            <a:cxnSpLocks/>
          </p:cNvCxnSpPr>
          <p:nvPr/>
        </p:nvCxnSpPr>
        <p:spPr>
          <a:xfrm flipV="1">
            <a:off x="2503676" y="3520309"/>
            <a:ext cx="4634893" cy="232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DCC33D3-97BD-4005-AFD9-59F1A69F4857}"/>
              </a:ext>
            </a:extLst>
          </p:cNvPr>
          <p:cNvSpPr txBox="1"/>
          <p:nvPr/>
        </p:nvSpPr>
        <p:spPr>
          <a:xfrm>
            <a:off x="1912445" y="3174869"/>
            <a:ext cx="1008238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fontAlgn="base"/>
            <a:r>
              <a:rPr lang="en-US" sz="1500" b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08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E0DAF1-00FA-4E54-B01C-5434BF794DCE}"/>
              </a:ext>
            </a:extLst>
          </p:cNvPr>
          <p:cNvSpPr/>
          <p:nvPr/>
        </p:nvSpPr>
        <p:spPr>
          <a:xfrm>
            <a:off x="3196446" y="3167980"/>
            <a:ext cx="4634893" cy="3535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>
              <a:spcBef>
                <a:spcPts val="1050"/>
              </a:spcBef>
              <a:buClr>
                <a:schemeClr val="accent1"/>
              </a:buClr>
              <a:defRPr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Halis R Light" panose="02000505040000020004" charset="0"/>
              </a:rPr>
              <a:t>Upgrades in Selenium Framework Version 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3899F7-8FB2-483D-B26A-955CAE08DD28}"/>
              </a:ext>
            </a:extLst>
          </p:cNvPr>
          <p:cNvSpPr/>
          <p:nvPr/>
        </p:nvSpPr>
        <p:spPr>
          <a:xfrm>
            <a:off x="3194774" y="1687343"/>
            <a:ext cx="4634893" cy="3535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>
              <a:spcBef>
                <a:spcPts val="1050"/>
              </a:spcBef>
              <a:buClr>
                <a:schemeClr val="accent1"/>
              </a:buClr>
              <a:defRPr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Halis R Light" panose="02000505040000020004" charset="0"/>
              </a:rPr>
              <a:t>Pre-requisites needed for understanding the framework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FE7FCE-BA87-4913-BF26-8BEA495E9C27}"/>
              </a:ext>
            </a:extLst>
          </p:cNvPr>
          <p:cNvSpPr txBox="1"/>
          <p:nvPr/>
        </p:nvSpPr>
        <p:spPr>
          <a:xfrm>
            <a:off x="1890676" y="1702535"/>
            <a:ext cx="1008238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fontAlgn="base"/>
            <a:r>
              <a:rPr lang="en-US" sz="1500" b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7F1F8E1-F252-4DB8-9E8A-C7F4A70A27F1}"/>
              </a:ext>
            </a:extLst>
          </p:cNvPr>
          <p:cNvCxnSpPr>
            <a:cxnSpLocks/>
          </p:cNvCxnSpPr>
          <p:nvPr/>
        </p:nvCxnSpPr>
        <p:spPr>
          <a:xfrm flipV="1">
            <a:off x="2420507" y="2022630"/>
            <a:ext cx="4634893" cy="232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8A63FE3-45B0-4B9B-BEC1-3FD5F45A61A9}"/>
              </a:ext>
            </a:extLst>
          </p:cNvPr>
          <p:cNvSpPr txBox="1"/>
          <p:nvPr/>
        </p:nvSpPr>
        <p:spPr>
          <a:xfrm>
            <a:off x="1929190" y="3556463"/>
            <a:ext cx="1008238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fontAlgn="base"/>
            <a:r>
              <a:rPr lang="en-US" sz="1500" b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09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EDF97B5-A87C-4A64-9378-E76E6BDEC525}"/>
              </a:ext>
            </a:extLst>
          </p:cNvPr>
          <p:cNvSpPr/>
          <p:nvPr/>
        </p:nvSpPr>
        <p:spPr>
          <a:xfrm>
            <a:off x="3214866" y="3596434"/>
            <a:ext cx="4634893" cy="3535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>
              <a:spcBef>
                <a:spcPts val="1050"/>
              </a:spcBef>
              <a:buClr>
                <a:schemeClr val="accent1"/>
              </a:buClr>
              <a:defRPr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Halis R Light" panose="02000505040000020004" charset="0"/>
              </a:rPr>
              <a:t>How to execute script on Web &amp; Mobile</a:t>
            </a:r>
          </a:p>
        </p:txBody>
      </p:sp>
    </p:spTree>
    <p:extLst>
      <p:ext uri="{BB962C8B-B14F-4D97-AF65-F5344CB8AC3E}">
        <p14:creationId xmlns:p14="http://schemas.microsoft.com/office/powerpoint/2010/main" val="377679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8490" y="148315"/>
            <a:ext cx="65581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CC1F20"/>
                </a:solidFill>
                <a:latin typeface="Calibri" panose="020F0502020204030204" pitchFamily="34" charset="0"/>
              </a:rPr>
              <a:t>Pre-requisites needed for understanding the framework</a:t>
            </a:r>
          </a:p>
          <a:p>
            <a:endParaRPr lang="en-US" sz="1200" b="1" dirty="0">
              <a:solidFill>
                <a:srgbClr val="CC1F20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91886" y="501825"/>
            <a:ext cx="8742065" cy="2436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latin typeface="Calibri" panose="020F0502020204030204" pitchFamily="34" charset="0"/>
              </a:rPr>
              <a:t>Java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latin typeface="Calibri" panose="020F0502020204030204" pitchFamily="34" charset="0"/>
              </a:rPr>
              <a:t>Selenium 4 Webdriver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latin typeface="Calibri" panose="020F0502020204030204" pitchFamily="34" charset="0"/>
              </a:rPr>
              <a:t>TestNg Framework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latin typeface="Calibri" panose="020F0502020204030204" pitchFamily="34" charset="0"/>
              </a:rPr>
              <a:t>Page Factory Design Pattern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latin typeface="Calibri" panose="020F0502020204030204" pitchFamily="34" charset="0"/>
              </a:rPr>
              <a:t>Maven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latin typeface="Calibri" panose="020F0502020204030204" pitchFamily="34" charset="0"/>
              </a:rPr>
              <a:t>Elastic Search (Kibana Dashboard)</a:t>
            </a:r>
            <a:endParaRPr lang="en-US" sz="13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52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8490" y="148315"/>
            <a:ext cx="65581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CC1F20"/>
                </a:solidFill>
                <a:latin typeface="Calibri" panose="020F0502020204030204" pitchFamily="34" charset="0"/>
              </a:rPr>
              <a:t>Framework Features</a:t>
            </a:r>
          </a:p>
          <a:p>
            <a:endParaRPr lang="en-US" sz="1200" b="1" dirty="0">
              <a:solidFill>
                <a:srgbClr val="CC1F20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91886" y="501825"/>
            <a:ext cx="8742065" cy="40373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u="sng" dirty="0">
                <a:latin typeface="Calibri" panose="020F0502020204030204" pitchFamily="34" charset="0"/>
                <a:cs typeface="Calibri" panose="020F0502020204030204" pitchFamily="34" charset="0"/>
              </a:rPr>
              <a:t>Types of Testing Supported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- Framework supports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Web and Mobile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Automation.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Mobile Automation 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is integrated through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Cross Browser Testing (CBT, Appium 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 Browser Stack.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u="sng" dirty="0">
                <a:latin typeface="Calibri" panose="020F0502020204030204" pitchFamily="34" charset="0"/>
                <a:cs typeface="Calibri" panose="020F0502020204030204" pitchFamily="34" charset="0"/>
              </a:rPr>
              <a:t>Open Source/ No Licensing costs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- Framework is build using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Java language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which is indeed an open-source language. All kind of support/help/utilities are freely available on web.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u="sng" dirty="0">
                <a:latin typeface="Calibri" panose="020F0502020204030204" pitchFamily="34" charset="0"/>
                <a:cs typeface="Calibri" panose="020F0502020204030204" pitchFamily="34" charset="0"/>
              </a:rPr>
              <a:t>Framework Used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Selenium 4 Webdriver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(Web Automation Framework) with Java language is used. Power of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TestNG Framework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annotations is used too.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u="sng" dirty="0">
                <a:latin typeface="Calibri" panose="020F0502020204030204" pitchFamily="34" charset="0"/>
                <a:cs typeface="Calibri" panose="020F0502020204030204" pitchFamily="34" charset="0"/>
              </a:rPr>
              <a:t>Parallel Testing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- Supports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Parallel Test Executions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meaning scripts can be ran parallelly on multiple browsers at the same time.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u="sng" dirty="0">
                <a:latin typeface="Calibri" panose="020F0502020204030204" pitchFamily="34" charset="0"/>
                <a:cs typeface="Calibri" panose="020F0502020204030204" pitchFamily="34" charset="0"/>
              </a:rPr>
              <a:t>Design Pattern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- Code is written following the guidelines of Page Factory Design Pattern.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u="sng" dirty="0">
                <a:latin typeface="Calibri" panose="020F0502020204030204" pitchFamily="34" charset="0"/>
                <a:cs typeface="Calibri" panose="020F0502020204030204" pitchFamily="34" charset="0"/>
              </a:rPr>
              <a:t>Third Party Integration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- Extend Report is integrated in the framework which provides easy to read &amp; understand report.</a:t>
            </a:r>
          </a:p>
        </p:txBody>
      </p:sp>
    </p:spTree>
    <p:extLst>
      <p:ext uri="{BB962C8B-B14F-4D97-AF65-F5344CB8AC3E}">
        <p14:creationId xmlns:p14="http://schemas.microsoft.com/office/powerpoint/2010/main" val="441990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8490" y="148315"/>
            <a:ext cx="65581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CC1F20"/>
                </a:solidFill>
                <a:latin typeface="Calibri" panose="020F0502020204030204" pitchFamily="34" charset="0"/>
              </a:rPr>
              <a:t>Framework Features</a:t>
            </a:r>
          </a:p>
          <a:p>
            <a:endParaRPr lang="en-US" sz="1200" b="1" dirty="0">
              <a:solidFill>
                <a:srgbClr val="CC1F20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1742" y="290484"/>
            <a:ext cx="8742065" cy="4562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Maven is used to inject dependencies on runtime.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Logger is used to trace the events.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Email functionality is integrated to send the execution reports to the defined recipients.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Data is been provided to application through Property file.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Failure steps ‘Screenshots’ are captured and stored in the folder.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Some of the important utilities incorporated in the framework –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Page Manager (Used as library of common methods)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Custom Assertion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Test Case Base 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Rest API Utility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Excel Reader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Zip and Mail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Elastic Search</a:t>
            </a:r>
          </a:p>
        </p:txBody>
      </p:sp>
    </p:spTree>
    <p:extLst>
      <p:ext uri="{BB962C8B-B14F-4D97-AF65-F5344CB8AC3E}">
        <p14:creationId xmlns:p14="http://schemas.microsoft.com/office/powerpoint/2010/main" val="2789250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8490" y="98068"/>
            <a:ext cx="65581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CC1F20"/>
                </a:solidFill>
                <a:latin typeface="Calibri" panose="020F0502020204030204" pitchFamily="34" charset="0"/>
              </a:rPr>
              <a:t>How to setup the framework on your local system!</a:t>
            </a:r>
          </a:p>
          <a:p>
            <a:endParaRPr lang="en-US" sz="1200" b="1" dirty="0">
              <a:solidFill>
                <a:srgbClr val="CC1F20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6383" y="507166"/>
            <a:ext cx="8657303" cy="2436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Make sure you have SVN installed on your local system. If not, then get it installed first and then follow the below steps.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First Step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– Checkout the framework (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PerficientNagpurGDCFrameworkVersion2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) on your local system from SVN repository -&gt; </a:t>
            </a:r>
            <a:r>
              <a:rPr lang="en-IN" sz="13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https://subversion.perficient.com/svn/nagpur_qa_automation/trunk/Frameworks/SeleniumFramework/PrftNgpGDCFrameworkVersion-2/</a:t>
            </a:r>
            <a:endParaRPr lang="en-IN" sz="13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IN" sz="1300" b="1" dirty="0">
                <a:latin typeface="Calibri" panose="020F0502020204030204" pitchFamily="34" charset="0"/>
                <a:cs typeface="Calibri" panose="020F0502020204030204" pitchFamily="34" charset="0"/>
              </a:rPr>
              <a:t>Second Step - </a:t>
            </a:r>
            <a:r>
              <a:rPr lang="en-IN" sz="1300" dirty="0">
                <a:latin typeface="Calibri" panose="020F0502020204030204" pitchFamily="34" charset="0"/>
                <a:cs typeface="Calibri" panose="020F0502020204030204" pitchFamily="34" charset="0"/>
              </a:rPr>
              <a:t>Once the framework is checked out on your local system, Import the framework into Eclipse.</a:t>
            </a:r>
            <a:endParaRPr lang="en-US" sz="13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337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8490" y="98068"/>
            <a:ext cx="65581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CC1F20"/>
                </a:solidFill>
                <a:latin typeface="Calibri" panose="020F0502020204030204" pitchFamily="34" charset="0"/>
              </a:rPr>
              <a:t>How to use the framework!</a:t>
            </a:r>
          </a:p>
          <a:p>
            <a:endParaRPr lang="en-US" sz="1200" b="1" dirty="0">
              <a:solidFill>
                <a:srgbClr val="CC1F20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6383" y="507166"/>
            <a:ext cx="8657303" cy="3962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To Automate a module/test case, you need to create a -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BaseClass (under baseclasses package) - </a:t>
            </a: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It should be “Extended by “Page Object” class”</a:t>
            </a: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This class should have all the variables and actionable method defined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Module Package – </a:t>
            </a: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Create a module package under “testCases” package.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Test Case (Under above module package folder) -</a:t>
            </a: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It should be “Extended by “TestCaseBase” class”</a:t>
            </a: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Should have BaseClass object created, functions should be called, and Assertions should be applied.</a:t>
            </a: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Data can be read from “Property” file.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Property file –</a:t>
            </a: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Each testcase will have one property file, which will hold the data.</a:t>
            </a:r>
          </a:p>
          <a:p>
            <a:pPr marL="9715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Property file naming format is “testdata_TestCasename.properties”</a:t>
            </a:r>
          </a:p>
        </p:txBody>
      </p:sp>
    </p:spTree>
    <p:extLst>
      <p:ext uri="{BB962C8B-B14F-4D97-AF65-F5344CB8AC3E}">
        <p14:creationId xmlns:p14="http://schemas.microsoft.com/office/powerpoint/2010/main" val="2514784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8490" y="98068"/>
            <a:ext cx="65581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CC1F2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Upgrades in Selenium Framework Version 2</a:t>
            </a:r>
          </a:p>
          <a:p>
            <a:endParaRPr lang="en-US" sz="1800" b="1" dirty="0">
              <a:solidFill>
                <a:srgbClr val="CC1F20"/>
              </a:solidFill>
              <a:latin typeface="Calibri" panose="020F0502020204030204" pitchFamily="34" charset="0"/>
            </a:endParaRPr>
          </a:p>
          <a:p>
            <a:endParaRPr lang="en-US" sz="1200" b="1" dirty="0">
              <a:solidFill>
                <a:srgbClr val="CC1F20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6336" y="532011"/>
            <a:ext cx="8657303" cy="3962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New features has been added in Framework, some of them are mentioned below.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Selenium 4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Selenium 4 Beta 1 is the latest version of Selenium that has been released on 15th February 2021. The new feature which is added in Framework, such as Desired </a:t>
            </a:r>
            <a:r>
              <a:rPr lang="en-US" sz="1300" dirty="0" err="1">
                <a:latin typeface="Calibri" panose="020F0502020204030204" pitchFamily="34" charset="0"/>
                <a:cs typeface="Calibri" panose="020F0502020204030204" pitchFamily="34" charset="0"/>
              </a:rPr>
              <a:t>capabilities,relative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300" dirty="0" err="1">
                <a:latin typeface="Calibri" panose="020F0502020204030204" pitchFamily="34" charset="0"/>
                <a:cs typeface="Calibri" panose="020F0502020204030204" pitchFamily="34" charset="0"/>
              </a:rPr>
              <a:t>locators,Implicit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wait, </a:t>
            </a:r>
            <a:r>
              <a:rPr lang="en-US" sz="1300">
                <a:latin typeface="Calibri" panose="020F0502020204030204" pitchFamily="34" charset="0"/>
                <a:cs typeface="Calibri" panose="020F0502020204030204" pitchFamily="34" charset="0"/>
              </a:rPr>
              <a:t>Action class.</a:t>
            </a:r>
            <a:endParaRPr lang="en-US" sz="13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3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Elastic Search (Kibana Dashboard):</a:t>
            </a:r>
          </a:p>
          <a:p>
            <a:pPr>
              <a:lnSpc>
                <a:spcPct val="150000"/>
              </a:lnSpc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Elasticsearch is a distributed, free and open search and analytics engine for all types of data, there are 3 classes (</a:t>
            </a:r>
            <a:r>
              <a:rPr lang="en-US" sz="1300" dirty="0" err="1">
                <a:latin typeface="Calibri" panose="020F0502020204030204" pitchFamily="34" charset="0"/>
                <a:cs typeface="Calibri" panose="020F0502020204030204" pitchFamily="34" charset="0"/>
              </a:rPr>
              <a:t>ElasticListener,ElasticModel,ElasticSender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) in util folder in Framework which will help you to create a dashboard for your project. </a:t>
            </a:r>
          </a:p>
          <a:p>
            <a:pPr>
              <a:lnSpc>
                <a:spcPct val="150000"/>
              </a:lnSpc>
            </a:pPr>
            <a:endParaRPr lang="en-US" sz="13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Rest Assured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Rest Assured is a Java-based library that is used to test RESTful Web Services. In Framework you will find a util class with some of the methods which you can use as per your requirements.</a:t>
            </a:r>
            <a:endParaRPr lang="en-IN" sz="1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061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8490" y="98068"/>
            <a:ext cx="65581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CC1F20"/>
                </a:solidFill>
                <a:latin typeface="Calibri" panose="020F0502020204030204" pitchFamily="34" charset="0"/>
              </a:rPr>
              <a:t>How to execute script on Web &amp; Mobile</a:t>
            </a:r>
          </a:p>
          <a:p>
            <a:endParaRPr lang="en-US" sz="1200" b="1" dirty="0">
              <a:solidFill>
                <a:srgbClr val="CC1F20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6336" y="532011"/>
            <a:ext cx="8657303" cy="3362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There are two ways to do it -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First from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testng.xml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file, just mention the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browser (All the browser values are commented in the xml file, you can select from it)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in which you want to execute the script and the class name.</a:t>
            </a:r>
          </a:p>
          <a:p>
            <a:pPr marL="6286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Second by directly clicking on the class file and running it. Make sure the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browser name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is correctly set in TestCaseBase file against </a:t>
            </a:r>
            <a:r>
              <a:rPr lang="en-IN" sz="1300" dirty="0">
                <a:latin typeface="Calibri" panose="020F0502020204030204" pitchFamily="34" charset="0"/>
                <a:cs typeface="Calibri" panose="020F0502020204030204" pitchFamily="34" charset="0"/>
              </a:rPr>
              <a:t>setUpBrowser() method.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When you are running the script on mobile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(Browser Stack or Cross Browser Testing) 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and you want to mention your choice device then you must mention the device name under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TestCaseBase.java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file. Method to be updated for CBT - </a:t>
            </a:r>
            <a:r>
              <a:rPr lang="en-IN" sz="1300" dirty="0">
                <a:latin typeface="Calibri" panose="020F0502020204030204" pitchFamily="34" charset="0"/>
                <a:cs typeface="Calibri" panose="020F0502020204030204" pitchFamily="34" charset="0"/>
              </a:rPr>
              <a:t>setMobileByCBT() &amp; for Browser Stack – setMobileByBrowserStack(). Use this </a:t>
            </a:r>
            <a:r>
              <a:rPr lang="en-IN" sz="13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link</a:t>
            </a:r>
            <a:r>
              <a:rPr lang="en-IN" sz="1300" dirty="0">
                <a:latin typeface="Calibri" panose="020F0502020204030204" pitchFamily="34" charset="0"/>
                <a:cs typeface="Calibri" panose="020F0502020204030204" pitchFamily="34" charset="0"/>
              </a:rPr>
              <a:t> for device name and OS identification.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1300" dirty="0">
                <a:latin typeface="Calibri" panose="020F0502020204030204" pitchFamily="34" charset="0"/>
                <a:cs typeface="Calibri" panose="020F0502020204030204" pitchFamily="34" charset="0"/>
              </a:rPr>
              <a:t>You must mention </a:t>
            </a: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Browser Stack or Cross Browser Testing 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username and authentication key too.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Appium</a:t>
            </a: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 feature is added in this Framework (Version 2) for Mobile automation testing, as per the requirement the tester can also use its features by adding the mobile dependencies.</a:t>
            </a:r>
            <a:endParaRPr lang="en-IN" sz="1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77501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py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Image and Copy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Image and Copy Slide 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Image and Copy Slide 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Image and Copy Slide 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Secondary Cover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Divider/Quote Slide 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Divider/Quote Slide 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FF6D928576004F8F7F309154C124C6" ma:contentTypeVersion="0" ma:contentTypeDescription="Create a new document." ma:contentTypeScope="" ma:versionID="9d6275d21817626d1386c67266d3bf5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D0C826F-3ECA-4E45-A4AA-EF6233610B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8B3EC49-02FB-4B95-A46F-8653CED5AE36}">
  <ds:schemaRefs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F5CC336-3631-47A4-850E-6C9AEF9073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16731</TotalTime>
  <Words>920</Words>
  <Application>Microsoft Office PowerPoint</Application>
  <PresentationFormat>On-screen Show (16:9)</PresentationFormat>
  <Paragraphs>95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10</vt:i4>
      </vt:variant>
    </vt:vector>
  </HeadingPairs>
  <TitlesOfParts>
    <vt:vector size="28" baseType="lpstr">
      <vt:lpstr>Gulim</vt:lpstr>
      <vt:lpstr>.AppleSystemUIFont</vt:lpstr>
      <vt:lpstr>Arial</vt:lpstr>
      <vt:lpstr>Calibri</vt:lpstr>
      <vt:lpstr>Century Gothic</vt:lpstr>
      <vt:lpstr>Halis R Light</vt:lpstr>
      <vt:lpstr>Helvetica</vt:lpstr>
      <vt:lpstr>Helvetica Light</vt:lpstr>
      <vt:lpstr>Wingdings</vt:lpstr>
      <vt:lpstr>Cover Slide</vt:lpstr>
      <vt:lpstr>Copy Slides</vt:lpstr>
      <vt:lpstr>Image and Copy Slide</vt:lpstr>
      <vt:lpstr>Image and Copy Slide 2</vt:lpstr>
      <vt:lpstr>Image and Copy Slide 3</vt:lpstr>
      <vt:lpstr>Image and Copy Slide 4</vt:lpstr>
      <vt:lpstr>Secondary Cover Slide</vt:lpstr>
      <vt:lpstr>Divider/Quote Slide 1</vt:lpstr>
      <vt:lpstr>Divider/Quote Slide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Perficient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Melissa Kaatman</dc:creator>
  <cp:lastModifiedBy>Zainab Firdos</cp:lastModifiedBy>
  <cp:revision>840</cp:revision>
  <cp:lastPrinted>2016-07-06T17:22:17Z</cp:lastPrinted>
  <dcterms:created xsi:type="dcterms:W3CDTF">2014-10-20T14:45:52Z</dcterms:created>
  <dcterms:modified xsi:type="dcterms:W3CDTF">2022-05-09T08:18:49Z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0x010100BDFF6D928576004F8F7F309154C124C6</vt:lpwstr>
  </property>
</Properties>
</file>

<file path=docProps/thumbnail.jpeg>
</file>